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436" r:id="rId2"/>
    <p:sldId id="440" r:id="rId3"/>
    <p:sldId id="460" r:id="rId4"/>
    <p:sldId id="463" r:id="rId5"/>
    <p:sldId id="461" r:id="rId6"/>
    <p:sldId id="462" r:id="rId7"/>
    <p:sldId id="464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883502"/>
    <a:srgbClr val="7E0000"/>
    <a:srgbClr val="D10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76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E6CCC-F433-4825-AE83-CD41CE0CA138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5A3FC-0A9D-4227-B056-48C9850E83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557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n-US" altLang="ko-KR" noProof="1" smtClean="0"/>
              <a:t>1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576729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2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047263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3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2052469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4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1659785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5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2015690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6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3078483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noProof="1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1EA0F-A667-4B49-8422-0062BC55E249}" type="slidenum">
              <a:rPr lang="en-US" altLang="ko-KR" noProof="1" dirty="0" smtClean="0"/>
              <a:pPr/>
              <a:t>7</a:t>
            </a:fld>
            <a:endParaRPr lang="ko-KR" altLang="en-US" noProof="1"/>
          </a:p>
        </p:txBody>
      </p:sp>
    </p:spTree>
    <p:extLst>
      <p:ext uri="{BB962C8B-B14F-4D97-AF65-F5344CB8AC3E}">
        <p14:creationId xmlns:p14="http://schemas.microsoft.com/office/powerpoint/2010/main" val="403299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4217" y="533400"/>
            <a:ext cx="5248275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56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7375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693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214438"/>
            <a:ext cx="7772400" cy="2387600"/>
          </a:xfrm>
        </p:spPr>
        <p:txBody>
          <a:bodyPr anchor="b">
            <a:normAutofit/>
          </a:bodyPr>
          <a:lstStyle>
            <a:lvl1pPr algn="l">
              <a:defRPr sz="9600" b="1" baseline="0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r>
              <a:rPr lang="en-US" dirty="0" smtClean="0"/>
              <a:t>Unit 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8711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pattFill prst="pct8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14400"/>
            <a:ext cx="7886700" cy="5262563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just">
              <a:lnSpc>
                <a:spcPts val="3300"/>
              </a:lnSpc>
              <a:buNone/>
              <a:defRPr sz="2200">
                <a:latin typeface="+mn-ea"/>
                <a:ea typeface="+mn-ea"/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  <a:endParaRPr lang="en-US" altLang="ko-KR" dirty="0" smtClean="0"/>
          </a:p>
          <a:p>
            <a:pPr lvl="0"/>
            <a:r>
              <a:rPr lang="ko-KR" altLang="en-US" dirty="0" smtClean="0"/>
              <a:t>마스터 텍스트 스타일을 편집합니다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4276"/>
            <a:ext cx="9144000" cy="5252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2000" b="1" dirty="0">
              <a:solidFill>
                <a:srgbClr val="002060"/>
              </a:solidFill>
            </a:endParaRPr>
          </a:p>
        </p:txBody>
      </p:sp>
      <p:sp>
        <p:nvSpPr>
          <p:cNvPr id="8" name="직사각형 7"/>
          <p:cNvSpPr/>
          <p:nvPr userDrawn="1"/>
        </p:nvSpPr>
        <p:spPr>
          <a:xfrm>
            <a:off x="0" y="4273"/>
            <a:ext cx="9144000" cy="52529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37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217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868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3586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834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59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591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92B42-109F-4FD6-823A-C83C8A612206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5BDA0-FA16-4832-A19C-832DF8CD738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8832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 txBox="1">
            <a:spLocks/>
          </p:cNvSpPr>
          <p:nvPr/>
        </p:nvSpPr>
        <p:spPr>
          <a:xfrm>
            <a:off x="0" y="0"/>
            <a:ext cx="9144000" cy="4562475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150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4294967295"/>
          </p:nvPr>
        </p:nvSpPr>
        <p:spPr>
          <a:xfrm>
            <a:off x="3865452" y="4944481"/>
            <a:ext cx="4683125" cy="1359860"/>
          </a:xfrm>
        </p:spPr>
        <p:txBody>
          <a:bodyPr rtlCol="0">
            <a:noAutofit/>
          </a:bodyPr>
          <a:lstStyle/>
          <a:p>
            <a:pPr marL="0" indent="0" algn="ctr" rtl="0">
              <a:buNone/>
            </a:pPr>
            <a:r>
              <a:rPr lang="en-US" altLang="ko-KR" sz="3300" b="1" spc="38" noProof="1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Reader’s </a:t>
            </a:r>
            <a:r>
              <a:rPr lang="en-US" altLang="ko-KR" sz="33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Bank </a:t>
            </a:r>
            <a:r>
              <a:rPr lang="en-US" altLang="ko-KR" sz="3300" b="1" spc="38" noProof="1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Level </a:t>
            </a:r>
            <a:r>
              <a:rPr lang="en-US" altLang="ko-KR" sz="33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</a:p>
          <a:p>
            <a:pPr marL="0" indent="0" algn="ctr" rtl="0">
              <a:buNone/>
            </a:pPr>
            <a:r>
              <a:rPr lang="en-US" altLang="ko-KR" sz="48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</a:t>
            </a:r>
            <a:r>
              <a:rPr lang="en-US" altLang="ko-KR" sz="4800" b="1" spc="38" noProof="1" smtClean="0">
                <a:ln w="11430"/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05</a:t>
            </a:r>
            <a:endParaRPr lang="ko-KR" altLang="en-US" sz="4800" b="1" spc="38" noProof="1">
              <a:ln w="11430"/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부제목 4"/>
          <p:cNvSpPr txBox="1">
            <a:spLocks/>
          </p:cNvSpPr>
          <p:nvPr/>
        </p:nvSpPr>
        <p:spPr>
          <a:xfrm>
            <a:off x="3436974" y="1936453"/>
            <a:ext cx="4984012" cy="2431435"/>
          </a:xfrm>
          <a:prstGeom prst="rect">
            <a:avLst/>
          </a:prstGeom>
        </p:spPr>
        <p:txBody>
          <a:bodyPr vert="horz" wrap="square" lIns="68580" tIns="34290" rIns="68580" bIns="34290" rtlCol="0">
            <a:spAutoFit/>
          </a:bodyPr>
          <a:lstStyle>
            <a:lvl1pPr marL="0" indent="0" algn="l" defTabSz="914400" rtl="0" eaLnBrk="1" latinLnBrk="1" hangingPunct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None/>
              <a:defRPr sz="2800" kern="1200">
                <a:solidFill>
                  <a:srgbClr val="D24726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수업용 </a:t>
            </a:r>
            <a:endParaRPr lang="en-US" altLang="ko-KR" sz="4950" b="1" spc="38" dirty="0">
              <a:ln w="11430"/>
              <a:solidFill>
                <a:schemeClr val="bg1">
                  <a:lumMod val="9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ko-KR" altLang="en-US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본문 </a:t>
            </a:r>
            <a:r>
              <a:rPr lang="en-US" altLang="ko-KR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PPT </a:t>
            </a:r>
            <a:r>
              <a:rPr lang="ko-KR" altLang="en-US" sz="4950" b="1" spc="38" dirty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자료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2" y="1726463"/>
            <a:ext cx="2433839" cy="31391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600937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05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_01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돌고래의 특별한 </a:t>
            </a:r>
            <a:r>
              <a:rPr lang="ko-KR" altLang="en-US" sz="1200" b="1" dirty="0" err="1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사냥법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p.44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2516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Dolphins </a:t>
            </a:r>
            <a:r>
              <a:rPr lang="en-US" altLang="ko-KR" sz="2100" dirty="0">
                <a:latin typeface="+mn-ea"/>
              </a:rPr>
              <a:t>like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to hunt </a:t>
            </a:r>
            <a:r>
              <a:rPr lang="en-US" altLang="ko-KR" sz="2100" dirty="0">
                <a:latin typeface="+mn-ea"/>
              </a:rPr>
              <a:t>for food in groups. When they find a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fish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to eat</a:t>
            </a:r>
            <a:r>
              <a:rPr lang="en-US" altLang="ko-KR" sz="2100" dirty="0">
                <a:latin typeface="+mn-ea"/>
              </a:rPr>
              <a:t>, they come around and attack it together, so the fish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cannot </a:t>
            </a:r>
            <a:r>
              <a:rPr lang="en-US" altLang="ko-KR" sz="2100" u="sng" dirty="0">
                <a:latin typeface="+mn-ea"/>
              </a:rPr>
              <a:t>escape</a:t>
            </a:r>
            <a:r>
              <a:rPr lang="en-US" altLang="ko-KR" sz="2100" dirty="0">
                <a:latin typeface="+mn-ea"/>
              </a:rPr>
              <a:t>. Dolphins cannot chew their food, so they have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to eat it quickly. If they don’t, the fish will get </a:t>
            </a:r>
            <a:r>
              <a:rPr lang="en-US" altLang="ko-KR" sz="2100" dirty="0" smtClean="0">
                <a:latin typeface="+mn-ea"/>
              </a:rPr>
              <a:t>away.</a:t>
            </a:r>
            <a:endParaRPr lang="en-US" altLang="ko-KR" sz="2100" dirty="0"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0256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05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_02 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마오리족의 </a:t>
            </a:r>
            <a:r>
              <a:rPr lang="ko-KR" altLang="en-US" sz="1200" b="1" dirty="0" err="1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인사법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p.45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39" y="1036672"/>
            <a:ext cx="8028551" cy="3485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The </a:t>
            </a:r>
            <a:r>
              <a:rPr lang="en-US" altLang="ko-KR" sz="2100" dirty="0">
                <a:latin typeface="+mn-ea"/>
              </a:rPr>
              <a:t>Maori in New Zealand greet each other in an unusual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way. Instead of saying hello, they like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to touch </a:t>
            </a:r>
            <a:r>
              <a:rPr lang="en-US" altLang="ko-KR" sz="2100" dirty="0">
                <a:latin typeface="+mn-ea"/>
              </a:rPr>
              <a:t>noses. Why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spc="-30" dirty="0">
                <a:latin typeface="+mn-ea"/>
              </a:rPr>
              <a:t>would they want </a:t>
            </a:r>
            <a:r>
              <a:rPr lang="en-US" altLang="ko-KR" sz="2100" spc="-30" dirty="0">
                <a:solidFill>
                  <a:srgbClr val="7030A0"/>
                </a:solidFill>
                <a:latin typeface="+mn-ea"/>
              </a:rPr>
              <a:t>to </a:t>
            </a:r>
            <a:r>
              <a:rPr lang="en-US" altLang="ko-KR" sz="2100" u="sng" spc="-30" dirty="0">
                <a:solidFill>
                  <a:srgbClr val="7030A0"/>
                </a:solidFill>
                <a:latin typeface="+mn-ea"/>
              </a:rPr>
              <a:t>do </a:t>
            </a:r>
            <a:r>
              <a:rPr lang="en-US" altLang="ko-KR" sz="2100" u="sng" spc="-30" dirty="0">
                <a:latin typeface="+mn-ea"/>
              </a:rPr>
              <a:t>this</a:t>
            </a:r>
            <a:r>
              <a:rPr lang="en-US" altLang="ko-KR" sz="2100" spc="-30" dirty="0">
                <a:latin typeface="+mn-ea"/>
              </a:rPr>
              <a:t>? They believe that God blew life into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the body through their noses. So, the nose is the road to the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heart. The nose-to-nose greeting is a way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to reach </a:t>
            </a:r>
            <a:r>
              <a:rPr lang="en-US" altLang="ko-KR" sz="2100" dirty="0">
                <a:latin typeface="+mn-ea"/>
              </a:rPr>
              <a:t>each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other’s hearts.</a:t>
            </a:r>
            <a:endParaRPr lang="en-US" altLang="ko-KR" sz="2100" dirty="0"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9573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05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_03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개들의 우정 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A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p.46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Is </a:t>
            </a:r>
            <a:r>
              <a:rPr lang="en-US" altLang="ko-KR" sz="2100" dirty="0">
                <a:latin typeface="+mn-ea"/>
              </a:rPr>
              <a:t>true friendship possible between dogs? The story of a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friendship between dogs in the United Kingdom surprised the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world. One day two homeless dogs, Glen and Buzz, met on the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street. They began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to build </a:t>
            </a:r>
            <a:r>
              <a:rPr lang="en-US" altLang="ko-KR" sz="2100" dirty="0">
                <a:latin typeface="+mn-ea"/>
              </a:rPr>
              <a:t>a friendship. Glen is a blind dog, so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Buzz started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to help </a:t>
            </a:r>
            <a:r>
              <a:rPr lang="en-US" altLang="ko-KR" sz="2100" dirty="0">
                <a:latin typeface="+mn-ea"/>
              </a:rPr>
              <a:t>him. Buzz became Glen’s eyes.</a:t>
            </a:r>
            <a:endParaRPr lang="en-US" altLang="ko-KR" sz="2100" dirty="0"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68425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05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_03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개들의 우정</a:t>
            </a:r>
            <a:r>
              <a:rPr lang="en-US" altLang="ko-KR" sz="12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B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p.47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Glen </a:t>
            </a:r>
            <a:r>
              <a:rPr lang="en-US" altLang="ko-KR" sz="2100" dirty="0">
                <a:latin typeface="+mn-ea"/>
              </a:rPr>
              <a:t>cannot do anything without Buzz’s help. So, they always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try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to be </a:t>
            </a:r>
            <a:r>
              <a:rPr lang="en-US" altLang="ko-KR" sz="2100" dirty="0" smtClean="0">
                <a:latin typeface="+mn-ea"/>
              </a:rPr>
              <a:t>_______________. </a:t>
            </a:r>
            <a:r>
              <a:rPr lang="en-US" altLang="ko-KR" sz="2100" dirty="0">
                <a:latin typeface="+mn-ea"/>
              </a:rPr>
              <a:t>When Glen wants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to eat</a:t>
            </a:r>
            <a:r>
              <a:rPr lang="en-US" altLang="ko-KR" sz="2100" dirty="0">
                <a:latin typeface="+mn-ea"/>
              </a:rPr>
              <a:t>, Buzz pushes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spc="-50" dirty="0">
                <a:latin typeface="+mn-ea"/>
              </a:rPr>
              <a:t>him towards the food. They like </a:t>
            </a:r>
            <a:r>
              <a:rPr lang="en-US" altLang="ko-KR" sz="2100" spc="-50" dirty="0">
                <a:solidFill>
                  <a:srgbClr val="7030A0"/>
                </a:solidFill>
                <a:latin typeface="+mn-ea"/>
              </a:rPr>
              <a:t>to eat </a:t>
            </a:r>
            <a:r>
              <a:rPr lang="en-US" altLang="ko-KR" sz="2100" spc="-50" dirty="0">
                <a:latin typeface="+mn-ea"/>
              </a:rPr>
              <a:t>side by side. At night they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sleep next to each other. The two dogs are waiting for a new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home where they can live </a:t>
            </a:r>
            <a:r>
              <a:rPr lang="en-US" altLang="ko-KR" sz="2100" dirty="0" smtClean="0">
                <a:latin typeface="+mn-ea"/>
              </a:rPr>
              <a:t>_____________.</a:t>
            </a:r>
            <a:endParaRPr lang="en-US" altLang="ko-KR" sz="2100" dirty="0" smtClean="0"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35503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05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_04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아프리카 아이들의 </a:t>
            </a:r>
            <a:r>
              <a:rPr lang="ko-KR" altLang="en-US" sz="1200" b="1" dirty="0" err="1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행복론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A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p.48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A </a:t>
            </a:r>
            <a:r>
              <a:rPr lang="en-US" altLang="ko-KR" sz="2100" dirty="0">
                <a:latin typeface="+mn-ea"/>
              </a:rPr>
              <a:t>Western traveler thought up a game for African kids. ( ① )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spc="-50" dirty="0">
                <a:latin typeface="+mn-ea"/>
              </a:rPr>
              <a:t>He put some tasty food on a tree 50 meters away. ( ② ) The first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kid </a:t>
            </a:r>
            <a:r>
              <a:rPr lang="en-US" altLang="ko-KR" sz="2100" dirty="0">
                <a:solidFill>
                  <a:srgbClr val="7030A0"/>
                </a:solidFill>
                <a:latin typeface="+mn-ea"/>
              </a:rPr>
              <a:t>to reach </a:t>
            </a:r>
            <a:r>
              <a:rPr lang="en-US" altLang="ko-KR" sz="2100" dirty="0">
                <a:latin typeface="+mn-ea"/>
              </a:rPr>
              <a:t>the tree gets the food. ( ③ ) “Start!” he shouted.</a:t>
            </a:r>
          </a:p>
          <a:p>
            <a:pPr algn="di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( ④ ) Instead, they held each other’s hands, and walked to the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tree together. ( ⑤ )</a:t>
            </a:r>
            <a:endParaRPr lang="en-US" altLang="ko-KR" sz="2100" dirty="0"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64731" y="4037493"/>
            <a:ext cx="8030117" cy="521168"/>
          </a:xfrm>
          <a:prstGeom prst="rect">
            <a:avLst/>
          </a:prstGeom>
          <a:ln w="28575">
            <a:solidFill>
              <a:srgbClr val="777777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But </a:t>
            </a:r>
            <a:r>
              <a:rPr lang="en-US" altLang="ko-KR" sz="2100" dirty="0">
                <a:latin typeface="바탕" panose="02030600000101010101" pitchFamily="18" charset="-127"/>
                <a:ea typeface="바탕" panose="02030600000101010101" pitchFamily="18" charset="-127"/>
              </a:rPr>
              <a:t>the kids didn’t run..</a:t>
            </a:r>
            <a:endParaRPr lang="en-US" altLang="ko-KR" sz="2100" dirty="0">
              <a:latin typeface="바탕" panose="02030600000101010101" pitchFamily="18" charset="-127"/>
              <a:ea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65774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321"/>
          </a:xfrm>
          <a:solidFill>
            <a:schemeClr val="bg2">
              <a:lumMod val="50000"/>
            </a:schemeClr>
          </a:solidFill>
        </p:spPr>
        <p:txBody>
          <a:bodyPr rtlCol="0">
            <a:no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/>
            </a:r>
            <a:b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</a:br>
            <a:r>
              <a:rPr lang="en-US" altLang="ko-KR" sz="15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Unit </a:t>
            </a:r>
            <a:r>
              <a:rPr lang="en-US" altLang="ko-KR" sz="15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05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_04 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아프리카 아이들의 </a:t>
            </a:r>
            <a:r>
              <a:rPr lang="ko-KR" altLang="en-US" sz="1200" b="1" dirty="0" err="1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행복론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B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/ p.49</a:t>
            </a:r>
            <a:r>
              <a:rPr lang="ko-KR" altLang="en-US" sz="1200" b="1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endParaRPr lang="ko-KR" altLang="en-US" sz="1500" b="1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7217765" y="409351"/>
            <a:ext cx="1766747" cy="23923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anose="020B0503020000020004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Reader</a:t>
            </a:r>
            <a:r>
              <a:rPr lang="en-US" altLang="ko-KR" sz="1050" noProof="1">
                <a:solidFill>
                  <a:schemeClr val="bg1"/>
                </a:solidFill>
                <a:ea typeface="맑은 고딕" panose="020B0503020000020004" pitchFamily="50" charset="-127"/>
              </a:rPr>
              <a:t>’</a:t>
            </a:r>
            <a:r>
              <a:rPr lang="en-US" altLang="ko-KR" sz="1050" noProof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s Bank Level 1</a:t>
            </a:r>
            <a:endParaRPr lang="ko-KR" altLang="en-US" sz="1050" noProof="1">
              <a:solidFill>
                <a:schemeClr val="bg1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ko-KR" altLang="en-US" sz="2100" noProof="1"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54340" y="1036672"/>
            <a:ext cx="8024924" cy="3485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ko-KR" sz="2100" dirty="0" smtClean="0">
                <a:latin typeface="+mn-ea"/>
              </a:rPr>
              <a:t>“</a:t>
            </a:r>
            <a:r>
              <a:rPr lang="en-US" altLang="ko-KR" sz="2100" dirty="0">
                <a:latin typeface="+mn-ea"/>
              </a:rPr>
              <a:t>Why didn’t you go alone and take all the food?” asked the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traveler. “</a:t>
            </a:r>
            <a:r>
              <a:rPr lang="en-US" altLang="ko-KR" sz="2100" u="sng" dirty="0">
                <a:latin typeface="+mn-ea"/>
              </a:rPr>
              <a:t>Ubuntu</a:t>
            </a:r>
            <a:r>
              <a:rPr lang="en-US" altLang="ko-KR" sz="2100" dirty="0">
                <a:latin typeface="+mn-ea"/>
              </a:rPr>
              <a:t>,” the kids shouted, “How can one person be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happy when all others are unhappy?” Ubuntu is a South African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word. It means “I am, because of you.” They think they cannot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>
                <a:latin typeface="+mn-ea"/>
              </a:rPr>
              <a:t>live alone without others. So they </a:t>
            </a:r>
            <a:r>
              <a:rPr lang="en-US" altLang="ko-KR" sz="2100" dirty="0" smtClean="0">
                <a:latin typeface="+mn-ea"/>
              </a:rPr>
              <a:t>always </a:t>
            </a:r>
            <a:r>
              <a:rPr lang="en-US" altLang="ko-KR" sz="2100" u="sng" dirty="0" smtClean="0">
                <a:latin typeface="+mn-ea"/>
              </a:rPr>
              <a:t>      (help, try, to, 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u="sng" dirty="0" smtClean="0">
                <a:latin typeface="+mn-ea"/>
              </a:rPr>
              <a:t>each other) .</a:t>
            </a:r>
            <a:r>
              <a:rPr lang="en-US" altLang="ko-KR" sz="2100" dirty="0" smtClean="0">
                <a:latin typeface="+mn-ea"/>
              </a:rPr>
              <a:t> </a:t>
            </a:r>
            <a:endParaRPr lang="en-US" altLang="ko-KR" sz="2100" dirty="0">
              <a:latin typeface="+mn-ea"/>
            </a:endParaRPr>
          </a:p>
          <a:p>
            <a:pPr algn="just">
              <a:lnSpc>
                <a:spcPct val="150000"/>
              </a:lnSpc>
            </a:pPr>
            <a:endParaRPr lang="en-US" altLang="ko-KR" sz="21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29190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1576</TotalTime>
  <Words>444</Words>
  <Application>Microsoft Office PowerPoint</Application>
  <PresentationFormat>화면 슬라이드 쇼(4:3)</PresentationFormat>
  <Paragraphs>55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HY견고딕</vt:lpstr>
      <vt:lpstr>맑은 고딕</vt:lpstr>
      <vt:lpstr>바탕</vt:lpstr>
      <vt:lpstr>Arial</vt:lpstr>
      <vt:lpstr>Calibri</vt:lpstr>
      <vt:lpstr>Calibri Light</vt:lpstr>
      <vt:lpstr>Office 테마</vt:lpstr>
      <vt:lpstr>PowerPoint 프레젠테이션</vt:lpstr>
      <vt:lpstr>       Unit 05_01 돌고래의 특별한 사냥법 / p.44 </vt:lpstr>
      <vt:lpstr>       Unit 05_02  마오리족의 인사법 / p.45</vt:lpstr>
      <vt:lpstr>       Unit 05_03 개들의 우정  A  / p.46 </vt:lpstr>
      <vt:lpstr>       Unit 05_03 개들의 우정 B  / p.47 </vt:lpstr>
      <vt:lpstr>       Unit 05_04 아프리카 아이들의 행복론 A / p.48 </vt:lpstr>
      <vt:lpstr>       Unit 05_04 아프리카 아이들의 행복론 B / p.49 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김민지</cp:lastModifiedBy>
  <cp:revision>625</cp:revision>
  <dcterms:created xsi:type="dcterms:W3CDTF">2018-12-11T01:44:20Z</dcterms:created>
  <dcterms:modified xsi:type="dcterms:W3CDTF">2019-12-12T05:45:07Z</dcterms:modified>
</cp:coreProperties>
</file>