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436" r:id="rId2"/>
    <p:sldId id="440" r:id="rId3"/>
    <p:sldId id="463" r:id="rId4"/>
    <p:sldId id="464" r:id="rId5"/>
    <p:sldId id="465" r:id="rId6"/>
    <p:sldId id="466" r:id="rId7"/>
    <p:sldId id="467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883502"/>
    <a:srgbClr val="7E0000"/>
    <a:srgbClr val="D109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76" autoAdjust="0"/>
    <p:restoredTop sz="94660"/>
  </p:normalViewPr>
  <p:slideViewPr>
    <p:cSldViewPr snapToGrid="0">
      <p:cViewPr varScale="1">
        <p:scale>
          <a:sx n="92" d="100"/>
          <a:sy n="92" d="100"/>
        </p:scale>
        <p:origin x="12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E6CCC-F433-4825-AE83-CD41CE0CA138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5A3FC-0A9D-4227-B056-48C9850E83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5574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en-US" altLang="ko-KR" noProof="1" smtClean="0"/>
              <a:t>1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1576729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2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1047263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3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123071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4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1453429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5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32927241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6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37986920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7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1255942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4217" y="533400"/>
            <a:ext cx="5248275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56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7375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693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214438"/>
            <a:ext cx="7772400" cy="2387600"/>
          </a:xfrm>
        </p:spPr>
        <p:txBody>
          <a:bodyPr anchor="b">
            <a:normAutofit/>
          </a:bodyPr>
          <a:lstStyle>
            <a:lvl1pPr algn="l">
              <a:defRPr sz="9600" b="1" baseline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r>
              <a:rPr lang="en-US" dirty="0" smtClean="0"/>
              <a:t>Unit 1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8711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bg>
      <p:bgPr>
        <a:pattFill prst="pct80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14400"/>
            <a:ext cx="7886700" cy="5262563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just">
              <a:lnSpc>
                <a:spcPts val="3300"/>
              </a:lnSpc>
              <a:buNone/>
              <a:defRPr sz="2200">
                <a:latin typeface="+mn-ea"/>
                <a:ea typeface="+mn-ea"/>
              </a:defRPr>
            </a:lvl1pPr>
          </a:lstStyle>
          <a:p>
            <a:pPr lvl="0"/>
            <a:r>
              <a:rPr lang="ko-KR" altLang="en-US" dirty="0" smtClean="0"/>
              <a:t>마스터 텍스트 스타일을 편집합니다</a:t>
            </a:r>
            <a:endParaRPr lang="en-US" altLang="ko-KR" dirty="0" smtClean="0"/>
          </a:p>
          <a:p>
            <a:pPr lvl="0"/>
            <a:r>
              <a:rPr lang="ko-KR" altLang="en-US" dirty="0" smtClean="0"/>
              <a:t>마스터 텍스트 스타일을 편집합니다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4276"/>
            <a:ext cx="9144000" cy="5252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2000" b="1" dirty="0">
              <a:solidFill>
                <a:srgbClr val="002060"/>
              </a:solidFill>
            </a:endParaRPr>
          </a:p>
        </p:txBody>
      </p:sp>
      <p:sp>
        <p:nvSpPr>
          <p:cNvPr id="8" name="직사각형 7"/>
          <p:cNvSpPr/>
          <p:nvPr userDrawn="1"/>
        </p:nvSpPr>
        <p:spPr>
          <a:xfrm>
            <a:off x="0" y="4273"/>
            <a:ext cx="9144000" cy="52529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737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2170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868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3586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8346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1596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591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8832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 txBox="1">
            <a:spLocks/>
          </p:cNvSpPr>
          <p:nvPr/>
        </p:nvSpPr>
        <p:spPr>
          <a:xfrm>
            <a:off x="0" y="0"/>
            <a:ext cx="9144000" cy="45624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sz="150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4294967295"/>
          </p:nvPr>
        </p:nvSpPr>
        <p:spPr>
          <a:xfrm>
            <a:off x="3865452" y="4944481"/>
            <a:ext cx="4683125" cy="1359860"/>
          </a:xfrm>
        </p:spPr>
        <p:txBody>
          <a:bodyPr rtlCol="0">
            <a:noAutofit/>
          </a:bodyPr>
          <a:lstStyle/>
          <a:p>
            <a:pPr marL="0" indent="0" algn="ctr" rtl="0">
              <a:buNone/>
            </a:pPr>
            <a:r>
              <a:rPr lang="en-US" altLang="ko-KR" sz="3300" b="1" spc="38" noProof="1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Reader’s </a:t>
            </a:r>
            <a:r>
              <a:rPr lang="en-US" altLang="ko-KR" sz="3300" b="1" spc="38" noProof="1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Bank </a:t>
            </a:r>
            <a:r>
              <a:rPr lang="en-US" altLang="ko-KR" sz="3300" b="1" spc="38" noProof="1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Level </a:t>
            </a:r>
            <a:r>
              <a:rPr lang="en-US" altLang="ko-KR" sz="3300" b="1" spc="38" noProof="1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</a:p>
          <a:p>
            <a:pPr marL="0" indent="0" algn="ctr" rtl="0">
              <a:buNone/>
            </a:pPr>
            <a:r>
              <a:rPr lang="en-US" altLang="ko-KR" sz="4800" b="1" spc="38" noProof="1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Unit </a:t>
            </a:r>
            <a:r>
              <a:rPr lang="en-US" altLang="ko-KR" sz="4800" b="1" spc="38" noProof="1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06</a:t>
            </a:r>
            <a:endParaRPr lang="ko-KR" altLang="en-US" sz="4800" b="1" spc="38" noProof="1">
              <a:ln w="1143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부제목 4"/>
          <p:cNvSpPr txBox="1">
            <a:spLocks/>
          </p:cNvSpPr>
          <p:nvPr/>
        </p:nvSpPr>
        <p:spPr>
          <a:xfrm>
            <a:off x="3436974" y="1936453"/>
            <a:ext cx="4984012" cy="2431435"/>
          </a:xfrm>
          <a:prstGeom prst="rect">
            <a:avLst/>
          </a:prstGeom>
        </p:spPr>
        <p:txBody>
          <a:bodyPr vert="horz" wrap="square" lIns="68580" tIns="34290" rIns="68580" bIns="34290" rtlCol="0">
            <a:spAutoFit/>
          </a:bodyPr>
          <a:lstStyle>
            <a:lvl1pPr marL="0" indent="0" algn="l" defTabSz="914400" rtl="0" eaLnBrk="1" latinLnBrk="1" hangingPunct="1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None/>
              <a:defRPr sz="2800" kern="1200">
                <a:solidFill>
                  <a:srgbClr val="D247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4950" b="1" spc="38" dirty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수업용 </a:t>
            </a:r>
            <a:endParaRPr lang="en-US" altLang="ko-KR" sz="4950" b="1" spc="38" dirty="0">
              <a:ln w="11430"/>
              <a:solidFill>
                <a:schemeClr val="bg1">
                  <a:lumMod val="9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ko-KR" altLang="en-US" sz="4950" b="1" spc="38" dirty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본문 </a:t>
            </a:r>
            <a:r>
              <a:rPr lang="en-US" altLang="ko-KR" sz="4950" b="1" spc="38" dirty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PPT </a:t>
            </a:r>
            <a:r>
              <a:rPr lang="ko-KR" altLang="en-US" sz="4950" b="1" spc="38" dirty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자료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2" y="1726463"/>
            <a:ext cx="2433839" cy="313918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600937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321"/>
          </a:xfrm>
          <a:solidFill>
            <a:schemeClr val="bg2">
              <a:lumMod val="50000"/>
            </a:schemeClr>
          </a:solidFill>
        </p:spPr>
        <p:txBody>
          <a:bodyPr rtlCol="0">
            <a:no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Unit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06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_01 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사람을 닮은 동물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p.52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endParaRPr lang="ko-KR" altLang="en-US" sz="1500" b="1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4340" y="1036672"/>
            <a:ext cx="802492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ko-KR" sz="2100" dirty="0" smtClean="0">
                <a:solidFill>
                  <a:srgbClr val="7030A0"/>
                </a:solidFill>
                <a:latin typeface="+mn-ea"/>
              </a:rPr>
              <a:t>Jumping </a:t>
            </a:r>
            <a:r>
              <a:rPr lang="en-US" altLang="ko-KR" sz="2100" dirty="0">
                <a:latin typeface="+mn-ea"/>
              </a:rPr>
              <a:t>from tree to tree is easy for me. I love eating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bananas. Though I live in the jungle, I’m very similar to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humans. I’m very smart. I look like humans. I’m also a very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curious animal. I enjoy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copying</a:t>
            </a:r>
            <a:r>
              <a:rPr lang="en-US" altLang="ko-KR" sz="2100" dirty="0">
                <a:latin typeface="+mn-ea"/>
              </a:rPr>
              <a:t> people’s actions. I have a long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tail. What am I?</a:t>
            </a:r>
            <a:endParaRPr lang="en-US" altLang="ko-KR" sz="2100" dirty="0">
              <a:latin typeface="+mn-ea"/>
            </a:endParaRPr>
          </a:p>
          <a:p>
            <a:pPr algn="just">
              <a:lnSpc>
                <a:spcPct val="150000"/>
              </a:lnSpc>
            </a:pPr>
            <a:endParaRPr lang="en-US" altLang="ko-KR" sz="21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02568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321"/>
          </a:xfrm>
          <a:solidFill>
            <a:schemeClr val="bg2">
              <a:lumMod val="50000"/>
            </a:schemeClr>
          </a:solidFill>
        </p:spPr>
        <p:txBody>
          <a:bodyPr rtlCol="0">
            <a:no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Unit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06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_02 </a:t>
            </a:r>
            <a:r>
              <a:rPr lang="ko-KR" altLang="en-US" sz="1200" b="1" dirty="0" err="1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두근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1200" b="1" dirty="0" err="1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두근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연애 편지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p.53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endParaRPr lang="ko-KR" altLang="en-US" sz="1500" b="1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4340" y="1036672"/>
            <a:ext cx="8024924" cy="3485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Dear Sarah, do you remember me? We met at Paul’s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birthday party. I enjoyed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talking</a:t>
            </a:r>
            <a:r>
              <a:rPr lang="en-US" altLang="ko-KR" sz="2100" dirty="0">
                <a:latin typeface="+mn-ea"/>
              </a:rPr>
              <a:t> to you. I was glad to find out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that you love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riding </a:t>
            </a:r>
            <a:r>
              <a:rPr lang="en-US" altLang="ko-KR" sz="2100" dirty="0">
                <a:latin typeface="+mn-ea"/>
              </a:rPr>
              <a:t>bicycles. I love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riding</a:t>
            </a:r>
            <a:r>
              <a:rPr lang="en-US" altLang="ko-KR" sz="2100" dirty="0">
                <a:latin typeface="+mn-ea"/>
              </a:rPr>
              <a:t> bicycles too. I would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love to see you again. Maybe we can ride our bicycles together.</a:t>
            </a:r>
          </a:p>
          <a:p>
            <a:pPr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What do you think</a:t>
            </a:r>
            <a:r>
              <a:rPr lang="en-US" altLang="ko-KR" sz="2100" dirty="0" smtClean="0">
                <a:latin typeface="+mn-ea"/>
              </a:rPr>
              <a:t>?</a:t>
            </a:r>
            <a:endParaRPr lang="en-US" altLang="ko-KR" sz="2100" dirty="0">
              <a:latin typeface="+mn-ea"/>
            </a:endParaRPr>
          </a:p>
          <a:p>
            <a:pPr algn="r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With Love</a:t>
            </a:r>
          </a:p>
          <a:p>
            <a:pPr algn="r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Ted</a:t>
            </a:r>
            <a:endParaRPr lang="en-US" altLang="ko-KR" sz="21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29394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321"/>
          </a:xfrm>
          <a:solidFill>
            <a:schemeClr val="bg2">
              <a:lumMod val="50000"/>
            </a:schemeClr>
          </a:solidFill>
        </p:spPr>
        <p:txBody>
          <a:bodyPr rtlCol="0">
            <a:no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Unit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06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_03 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더러운 양말을 신는 이유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p.54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endParaRPr lang="ko-KR" altLang="en-US" sz="1500" b="1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4340" y="1036672"/>
            <a:ext cx="802492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ko-KR" sz="2100" dirty="0" smtClean="0">
                <a:latin typeface="+mn-ea"/>
              </a:rPr>
              <a:t>One </a:t>
            </a:r>
            <a:r>
              <a:rPr lang="en-US" altLang="ko-KR" sz="2100" dirty="0">
                <a:latin typeface="+mn-ea"/>
              </a:rPr>
              <a:t>day, a player goes to a baseball game. But he realizes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that he forgot to wash his socks. He is not happy about that.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He plays the game in dirty socks, though. Luckily, he hits a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home run at that game. From then on, he doesn’t wash his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socks before games. He believes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playing</a:t>
            </a:r>
            <a:r>
              <a:rPr lang="en-US" altLang="ko-KR" sz="2100" dirty="0">
                <a:latin typeface="+mn-ea"/>
              </a:rPr>
              <a:t> in dirty </a:t>
            </a:r>
            <a:r>
              <a:rPr lang="en-US" altLang="ko-KR" sz="2100" dirty="0" smtClean="0">
                <a:latin typeface="+mn-ea"/>
              </a:rPr>
              <a:t>socks</a:t>
            </a:r>
          </a:p>
          <a:p>
            <a:pPr>
              <a:lnSpc>
                <a:spcPct val="150000"/>
              </a:lnSpc>
            </a:pPr>
            <a:r>
              <a:rPr lang="en-US" altLang="ko-KR" sz="2100" dirty="0" smtClean="0">
                <a:latin typeface="+mn-ea"/>
              </a:rPr>
              <a:t>____________________. </a:t>
            </a:r>
          </a:p>
        </p:txBody>
      </p:sp>
    </p:spTree>
    <p:extLst>
      <p:ext uri="{BB962C8B-B14F-4D97-AF65-F5344CB8AC3E}">
        <p14:creationId xmlns:p14="http://schemas.microsoft.com/office/powerpoint/2010/main" val="2293914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321"/>
          </a:xfrm>
          <a:solidFill>
            <a:schemeClr val="bg2">
              <a:lumMod val="50000"/>
            </a:schemeClr>
          </a:solidFill>
        </p:spPr>
        <p:txBody>
          <a:bodyPr rtlCol="0">
            <a:no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Unit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06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_04 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깨진 거울에 담긴 미신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p.55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endParaRPr lang="ko-KR" altLang="en-US" sz="1500" b="1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4340" y="1036672"/>
            <a:ext cx="8024924" cy="3485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ko-KR" sz="2100" dirty="0" smtClean="0">
                <a:latin typeface="+mn-ea"/>
              </a:rPr>
              <a:t>Long </a:t>
            </a:r>
            <a:r>
              <a:rPr lang="en-US" altLang="ko-KR" sz="2100" dirty="0">
                <a:latin typeface="+mn-ea"/>
              </a:rPr>
              <a:t>ago, people believed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breaking</a:t>
            </a:r>
            <a:r>
              <a:rPr lang="en-US" altLang="ko-KR" sz="2100" dirty="0">
                <a:latin typeface="+mn-ea"/>
              </a:rPr>
              <a:t> a mirror brought bad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luck. They thought that a mirror showed more than just their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image. It showed their soul, too. So according to them, if the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mirror broke, their soul broke. Even today, some people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believe that if you break a mirror, you will get seven years of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bad luck.</a:t>
            </a:r>
            <a:endParaRPr lang="en-US" altLang="ko-KR" sz="2100" dirty="0">
              <a:latin typeface="+mn-ea"/>
            </a:endParaRPr>
          </a:p>
          <a:p>
            <a:pPr algn="just">
              <a:lnSpc>
                <a:spcPct val="150000"/>
              </a:lnSpc>
            </a:pPr>
            <a:endParaRPr lang="en-US" altLang="ko-KR" sz="21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87053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321"/>
          </a:xfrm>
          <a:solidFill>
            <a:schemeClr val="bg2">
              <a:lumMod val="50000"/>
            </a:schemeClr>
          </a:solidFill>
        </p:spPr>
        <p:txBody>
          <a:bodyPr rtlCol="0">
            <a:no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Unit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06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_05  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먹고 먹히는 생태계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A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p.56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endParaRPr lang="ko-KR" altLang="en-US" sz="1500" b="1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4340" y="1036672"/>
            <a:ext cx="802492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ko-KR" sz="2100" dirty="0" smtClean="0">
                <a:latin typeface="+mn-ea"/>
              </a:rPr>
              <a:t>A mouse </a:t>
            </a:r>
            <a:r>
              <a:rPr lang="en-US" altLang="ko-KR" sz="2100" dirty="0">
                <a:latin typeface="+mn-ea"/>
              </a:rPr>
              <a:t>is eating grass. A snake comes along. Yum! The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snake likes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eating</a:t>
            </a:r>
            <a:r>
              <a:rPr lang="en-US" altLang="ko-KR" sz="2100" dirty="0">
                <a:latin typeface="+mn-ea"/>
              </a:rPr>
              <a:t> mice. He jumps at the mouse and eats it up.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But the snake doesn’t know that an eagle is watching him. The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eagle likes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eating </a:t>
            </a:r>
            <a:r>
              <a:rPr lang="en-US" altLang="ko-KR" sz="2100" dirty="0">
                <a:latin typeface="+mn-ea"/>
              </a:rPr>
              <a:t>snakes. She flies toward the snake and eats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him.</a:t>
            </a:r>
            <a:endParaRPr lang="en-US" altLang="ko-KR" sz="2100" dirty="0">
              <a:latin typeface="+mn-ea"/>
            </a:endParaRPr>
          </a:p>
          <a:p>
            <a:pPr algn="just">
              <a:lnSpc>
                <a:spcPct val="150000"/>
              </a:lnSpc>
            </a:pPr>
            <a:endParaRPr lang="en-US" altLang="ko-KR" sz="21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43922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321"/>
          </a:xfrm>
          <a:solidFill>
            <a:schemeClr val="bg2">
              <a:lumMod val="50000"/>
            </a:schemeClr>
          </a:solidFill>
        </p:spPr>
        <p:txBody>
          <a:bodyPr rtlCol="0">
            <a:no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Unit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06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_06  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먹고 먹히는 생태계 </a:t>
            </a:r>
            <a:r>
              <a:rPr lang="en-US" altLang="ko-KR" sz="12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B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p.57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endParaRPr lang="ko-KR" altLang="en-US" sz="1500" b="1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4340" y="1036672"/>
            <a:ext cx="802492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ko-KR" sz="2100" dirty="0" smtClean="0">
                <a:latin typeface="+mn-ea"/>
              </a:rPr>
              <a:t>The </a:t>
            </a:r>
            <a:r>
              <a:rPr lang="en-US" altLang="ko-KR" sz="2100" dirty="0">
                <a:latin typeface="+mn-ea"/>
              </a:rPr>
              <a:t>eagle poops on the ground. Her poop makes the soil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healthy. Grass grows from the healthy soil. Now we’re back at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the beginning of the food chain. Soon, a mouse will come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along, then a snake and an eagle. </a:t>
            </a:r>
            <a:r>
              <a:rPr lang="en-US" altLang="ko-KR" sz="2100" u="sng" dirty="0">
                <a:latin typeface="+mn-ea"/>
              </a:rPr>
              <a:t>This cycle</a:t>
            </a:r>
            <a:r>
              <a:rPr lang="en-US" altLang="ko-KR" sz="2100" dirty="0">
                <a:latin typeface="+mn-ea"/>
              </a:rPr>
              <a:t> will repeat again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and again.</a:t>
            </a:r>
            <a:endParaRPr lang="en-US" altLang="ko-KR" sz="2100" dirty="0">
              <a:latin typeface="+mn-ea"/>
            </a:endParaRPr>
          </a:p>
          <a:p>
            <a:pPr algn="just">
              <a:lnSpc>
                <a:spcPct val="150000"/>
              </a:lnSpc>
            </a:pPr>
            <a:endParaRPr lang="en-US" altLang="ko-KR" sz="21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85833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1582</TotalTime>
  <Words>417</Words>
  <Application>Microsoft Office PowerPoint</Application>
  <PresentationFormat>화면 슬라이드 쇼(4:3)</PresentationFormat>
  <Paragraphs>57</Paragraphs>
  <Slides>7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HY견고딕</vt:lpstr>
      <vt:lpstr>맑은 고딕</vt:lpstr>
      <vt:lpstr>Arial</vt:lpstr>
      <vt:lpstr>Calibri</vt:lpstr>
      <vt:lpstr>Calibri Light</vt:lpstr>
      <vt:lpstr>Office 테마</vt:lpstr>
      <vt:lpstr>PowerPoint 프레젠테이션</vt:lpstr>
      <vt:lpstr>       Unit 06_01 사람을 닮은 동물 / p.52 </vt:lpstr>
      <vt:lpstr>       Unit 06_02 두근 두근 연애 편지 / p.53 </vt:lpstr>
      <vt:lpstr>       Unit 06_03 더러운 양말을 신는 이유 / p.54 </vt:lpstr>
      <vt:lpstr>       Unit 06_04 깨진 거울에 담긴 미신 / p.55 </vt:lpstr>
      <vt:lpstr>       Unit 06_05  먹고 먹히는 생태계 A / p.56 </vt:lpstr>
      <vt:lpstr>       Unit 06_06  먹고 먹히는 생태계 B / p.57 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김민지</cp:lastModifiedBy>
  <cp:revision>643</cp:revision>
  <dcterms:created xsi:type="dcterms:W3CDTF">2018-12-11T01:44:20Z</dcterms:created>
  <dcterms:modified xsi:type="dcterms:W3CDTF">2019-12-12T05:57:40Z</dcterms:modified>
</cp:coreProperties>
</file>