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63" r:id="rId4"/>
    <p:sldId id="464" r:id="rId5"/>
    <p:sldId id="465" r:id="rId6"/>
    <p:sldId id="466" r:id="rId7"/>
    <p:sldId id="467"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123071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1453429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3292724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3798692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15698789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Level2</a:t>
            </a: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06</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508053" y="1521550"/>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06</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무서운 </a:t>
            </a:r>
            <a:r>
              <a:rPr lang="ko-KR" altLang="en-US" sz="1200" b="1" dirty="0" smtClean="0">
                <a:solidFill>
                  <a:schemeClr val="bg1"/>
                </a:solidFill>
                <a:latin typeface="HY견고딕" panose="02030600000101010101" pitchFamily="18" charset="-127"/>
                <a:ea typeface="HY견고딕" panose="02030600000101010101" pitchFamily="18" charset="-127"/>
              </a:rPr>
              <a:t>빙</a:t>
            </a:r>
            <a:r>
              <a:rPr lang="ko-KR" altLang="en-US" sz="1200" b="1" dirty="0">
                <a:solidFill>
                  <a:schemeClr val="bg1"/>
                </a:solidFill>
                <a:latin typeface="HY견고딕" panose="02030600000101010101" pitchFamily="18" charset="-127"/>
                <a:ea typeface="HY견고딕" panose="02030600000101010101" pitchFamily="18" charset="-127"/>
              </a:rPr>
              <a:t>산</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p.52</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516073"/>
          </a:xfrm>
          <a:prstGeom prst="rect">
            <a:avLst/>
          </a:prstGeom>
        </p:spPr>
        <p:txBody>
          <a:bodyPr wrap="square">
            <a:spAutoFit/>
          </a:bodyPr>
          <a:lstStyle/>
          <a:p>
            <a:pPr algn="just">
              <a:lnSpc>
                <a:spcPct val="150000"/>
              </a:lnSpc>
            </a:pPr>
            <a:r>
              <a:rPr lang="en-US" altLang="ko-KR" sz="2100" dirty="0" smtClean="0">
                <a:latin typeface="+mn-ea"/>
              </a:rPr>
              <a:t>  There </a:t>
            </a:r>
            <a:r>
              <a:rPr lang="en-US" altLang="ko-KR" sz="2100" dirty="0">
                <a:latin typeface="+mn-ea"/>
              </a:rPr>
              <a:t>are large ice sheets near the North and South Poles. When pieces break off and float away, they become icebergs. Icebergs can be </a:t>
            </a:r>
            <a:r>
              <a:rPr lang="en-US" altLang="ko-KR" sz="2100" dirty="0">
                <a:solidFill>
                  <a:srgbClr val="7030A0"/>
                </a:solidFill>
                <a:latin typeface="+mn-ea"/>
              </a:rPr>
              <a:t>as big as </a:t>
            </a:r>
            <a:r>
              <a:rPr lang="en-US" altLang="ko-KR" sz="2100" dirty="0">
                <a:latin typeface="+mn-ea"/>
              </a:rPr>
              <a:t>mountains. Most of the iceberg hides in the water. Usually, you only see the tip of the iceberg. Icebergs can be very dangerous for ships</a:t>
            </a: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06</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동생이 태어나면 좋을까</a:t>
            </a:r>
            <a:r>
              <a:rPr lang="en-US" altLang="ko-KR" sz="1200" b="1" dirty="0" smtClean="0">
                <a:solidFill>
                  <a:schemeClr val="bg1"/>
                </a:solidFill>
                <a:latin typeface="HY견고딕" panose="02030600000101010101" pitchFamily="18" charset="-127"/>
                <a:ea typeface="HY견고딕" panose="02030600000101010101" pitchFamily="18" charset="-127"/>
              </a:rPr>
              <a:t>? / p.53</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39" y="1036672"/>
            <a:ext cx="8057645" cy="3000821"/>
          </a:xfrm>
          <a:prstGeom prst="rect">
            <a:avLst/>
          </a:prstGeom>
        </p:spPr>
        <p:txBody>
          <a:bodyPr wrap="square">
            <a:spAutoFit/>
          </a:bodyPr>
          <a:lstStyle/>
          <a:p>
            <a:pPr algn="just">
              <a:lnSpc>
                <a:spcPct val="150000"/>
              </a:lnSpc>
            </a:pPr>
            <a:r>
              <a:rPr lang="en-US" altLang="ko-KR" sz="2100" dirty="0" smtClean="0">
                <a:latin typeface="+mn-ea"/>
              </a:rPr>
              <a:t>  Gloria </a:t>
            </a:r>
            <a:r>
              <a:rPr lang="en-US" altLang="ko-KR" sz="2100" dirty="0">
                <a:latin typeface="+mn-ea"/>
              </a:rPr>
              <a:t>is going to have a little brother soon. She is both happy and sad. Sometimes, she wants a baby brother. She will have someone to play with. She will have more fun. She will be </a:t>
            </a:r>
            <a:r>
              <a:rPr lang="en-US" altLang="ko-KR" sz="2100" dirty="0">
                <a:solidFill>
                  <a:srgbClr val="7030A0"/>
                </a:solidFill>
                <a:latin typeface="+mn-ea"/>
              </a:rPr>
              <a:t>less lonely</a:t>
            </a:r>
            <a:r>
              <a:rPr lang="en-US" altLang="ko-KR" sz="2100" dirty="0">
                <a:latin typeface="+mn-ea"/>
              </a:rPr>
              <a:t>. Other times, she does not want a baby brother. She wants all of her parents’ attention. She fears her parents may love her baby brother </a:t>
            </a:r>
            <a:r>
              <a:rPr lang="en-US" altLang="ko-KR" sz="2100" dirty="0">
                <a:solidFill>
                  <a:srgbClr val="7030A0"/>
                </a:solidFill>
                <a:latin typeface="+mn-ea"/>
              </a:rPr>
              <a:t>more than </a:t>
            </a:r>
            <a:r>
              <a:rPr lang="en-US" altLang="ko-KR" sz="2100" dirty="0">
                <a:latin typeface="+mn-ea"/>
              </a:rPr>
              <a:t>her.</a:t>
            </a:r>
          </a:p>
        </p:txBody>
      </p:sp>
    </p:spTree>
    <p:extLst>
      <p:ext uri="{BB962C8B-B14F-4D97-AF65-F5344CB8AC3E}">
        <p14:creationId xmlns:p14="http://schemas.microsoft.com/office/powerpoint/2010/main" val="392939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06</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smtClean="0">
                <a:solidFill>
                  <a:schemeClr val="bg1"/>
                </a:solidFill>
                <a:latin typeface="HY견고딕" panose="02030600000101010101" pitchFamily="18" charset="-127"/>
                <a:ea typeface="HY견고딕" panose="02030600000101010101" pitchFamily="18" charset="-127"/>
              </a:rPr>
              <a:t>흙 없어도 농사 짓는다 </a:t>
            </a:r>
            <a:r>
              <a:rPr lang="en-US" altLang="ko-KR" sz="1200" b="1" dirty="0" smtClean="0">
                <a:solidFill>
                  <a:schemeClr val="bg1"/>
                </a:solidFill>
                <a:latin typeface="HY견고딕" panose="02030600000101010101" pitchFamily="18" charset="-127"/>
                <a:ea typeface="HY견고딕" panose="02030600000101010101" pitchFamily="18" charset="-127"/>
              </a:rPr>
              <a:t>/ p.54</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970318"/>
          </a:xfrm>
          <a:prstGeom prst="rect">
            <a:avLst/>
          </a:prstGeom>
        </p:spPr>
        <p:txBody>
          <a:bodyPr wrap="square">
            <a:spAutoFit/>
          </a:bodyPr>
          <a:lstStyle/>
          <a:p>
            <a:pPr algn="just">
              <a:lnSpc>
                <a:spcPct val="150000"/>
              </a:lnSpc>
            </a:pPr>
            <a:r>
              <a:rPr lang="en-US" altLang="ko-KR" sz="2100" dirty="0" smtClean="0">
                <a:latin typeface="+mn-ea"/>
              </a:rPr>
              <a:t>  The </a:t>
            </a:r>
            <a:r>
              <a:rPr lang="en-US" altLang="ko-KR" sz="2100" dirty="0">
                <a:latin typeface="+mn-ea"/>
              </a:rPr>
              <a:t>number of people in the world is growing fast, but we don’t have enough land to grow food. How can we solve this problem? Soil-free farming is the answer! You don’t need soil. You only need water. You grow plants in water that contains nutrients. Surprisingly, soil-free farming uses much </a:t>
            </a:r>
            <a:r>
              <a:rPr lang="en-US" altLang="ko-KR" sz="2100" dirty="0">
                <a:solidFill>
                  <a:srgbClr val="7030A0"/>
                </a:solidFill>
                <a:latin typeface="+mn-ea"/>
              </a:rPr>
              <a:t>less water than </a:t>
            </a:r>
            <a:r>
              <a:rPr lang="en-US" altLang="ko-KR" sz="2100" dirty="0">
                <a:latin typeface="+mn-ea"/>
              </a:rPr>
              <a:t>soil farming. In fact, it uses only 10% of water that soil farming uses.</a:t>
            </a:r>
          </a:p>
          <a:p>
            <a:pPr algn="just">
              <a:lnSpc>
                <a:spcPct val="150000"/>
              </a:lnSpc>
            </a:pPr>
            <a:endParaRPr lang="en-US" altLang="ko-KR" sz="2100" dirty="0" smtClean="0">
              <a:latin typeface="+mn-ea"/>
            </a:endParaRPr>
          </a:p>
        </p:txBody>
      </p:sp>
    </p:spTree>
    <p:extLst>
      <p:ext uri="{BB962C8B-B14F-4D97-AF65-F5344CB8AC3E}">
        <p14:creationId xmlns:p14="http://schemas.microsoft.com/office/powerpoint/2010/main" val="229391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06</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자연이 좋아하는 색 </a:t>
            </a:r>
            <a:r>
              <a:rPr lang="en-US" altLang="ko-KR" sz="1200" b="1" dirty="0" smtClean="0">
                <a:solidFill>
                  <a:schemeClr val="bg1"/>
                </a:solidFill>
                <a:latin typeface="HY견고딕" panose="02030600000101010101" pitchFamily="18" charset="-127"/>
                <a:ea typeface="HY견고딕" panose="02030600000101010101" pitchFamily="18" charset="-127"/>
              </a:rPr>
              <a:t>/ p.55</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849827" cy="3485570"/>
          </a:xfrm>
          <a:prstGeom prst="rect">
            <a:avLst/>
          </a:prstGeom>
        </p:spPr>
        <p:txBody>
          <a:bodyPr wrap="square">
            <a:spAutoFit/>
          </a:bodyPr>
          <a:lstStyle/>
          <a:p>
            <a:pPr algn="just">
              <a:lnSpc>
                <a:spcPct val="150000"/>
              </a:lnSpc>
            </a:pPr>
            <a:r>
              <a:rPr lang="en-US" altLang="ko-KR" sz="2100" dirty="0" smtClean="0">
                <a:latin typeface="+mn-ea"/>
              </a:rPr>
              <a:t>  A </a:t>
            </a:r>
            <a:r>
              <a:rPr lang="en-US" altLang="ko-KR" sz="2100" dirty="0">
                <a:latin typeface="+mn-ea"/>
              </a:rPr>
              <a:t>white flower says to a yellow flower, “I am </a:t>
            </a:r>
            <a:r>
              <a:rPr lang="en-US" altLang="ko-KR" sz="2100" dirty="0">
                <a:solidFill>
                  <a:srgbClr val="7030A0"/>
                </a:solidFill>
                <a:latin typeface="+mn-ea"/>
              </a:rPr>
              <a:t>more beautiful than </a:t>
            </a:r>
            <a:r>
              <a:rPr lang="en-US" altLang="ko-KR" sz="2100" dirty="0">
                <a:latin typeface="+mn-ea"/>
              </a:rPr>
              <a:t>you.” Is the white flower right? No. A yellow flower is </a:t>
            </a:r>
            <a:r>
              <a:rPr lang="en-US" altLang="ko-KR" sz="2100" dirty="0">
                <a:solidFill>
                  <a:srgbClr val="7030A0"/>
                </a:solidFill>
                <a:latin typeface="+mn-ea"/>
              </a:rPr>
              <a:t>as beautiful as </a:t>
            </a:r>
            <a:r>
              <a:rPr lang="en-US" altLang="ko-KR" sz="2100" dirty="0">
                <a:latin typeface="+mn-ea"/>
              </a:rPr>
              <a:t>a white flower. The color doesn’t make a difference. Flowers of all colors are equally beautiful. In the same way, people of all colors are equally beautiful. They are all lovely children of Mother Nature.</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88705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06</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축구의 나라</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ko-KR" altLang="en-US" sz="1200" b="1" dirty="0" smtClean="0">
                <a:solidFill>
                  <a:schemeClr val="bg1"/>
                </a:solidFill>
                <a:latin typeface="HY견고딕" panose="02030600000101010101" pitchFamily="18" charset="-127"/>
                <a:ea typeface="HY견고딕" panose="02030600000101010101" pitchFamily="18" charset="-127"/>
              </a:rPr>
              <a:t>브라질</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p.56</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485570"/>
          </a:xfrm>
          <a:prstGeom prst="rect">
            <a:avLst/>
          </a:prstGeom>
        </p:spPr>
        <p:txBody>
          <a:bodyPr wrap="square">
            <a:spAutoFit/>
          </a:bodyPr>
          <a:lstStyle/>
          <a:p>
            <a:pPr algn="just">
              <a:lnSpc>
                <a:spcPct val="150000"/>
              </a:lnSpc>
            </a:pPr>
            <a:r>
              <a:rPr lang="en-US" altLang="ko-KR" sz="2100" dirty="0" smtClean="0">
                <a:latin typeface="+mn-ea"/>
              </a:rPr>
              <a:t>  When </a:t>
            </a:r>
            <a:r>
              <a:rPr lang="en-US" altLang="ko-KR" sz="2100" dirty="0">
                <a:latin typeface="+mn-ea"/>
              </a:rPr>
              <a:t>it comes to soccer, no country in the world can compare with Brazil. Brazil is a five-time winner of the World Cup. They had great players like Pele and Ronaldo. Brazilians love soccer </a:t>
            </a:r>
            <a:r>
              <a:rPr lang="en-US" altLang="ko-KR" sz="2100" dirty="0">
                <a:solidFill>
                  <a:srgbClr val="7030A0"/>
                </a:solidFill>
                <a:latin typeface="+mn-ea"/>
              </a:rPr>
              <a:t>more than </a:t>
            </a:r>
            <a:r>
              <a:rPr lang="en-US" altLang="ko-KR" sz="2100" dirty="0">
                <a:latin typeface="+mn-ea"/>
              </a:rPr>
              <a:t>any other people in the world. Almost every kid in Brazil dreams of becoming a soccer player when they grow up.</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2343922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06</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축구의 나라</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ko-KR" altLang="en-US" sz="1200" b="1" dirty="0" smtClean="0">
                <a:solidFill>
                  <a:schemeClr val="bg1"/>
                </a:solidFill>
                <a:latin typeface="HY견고딕" panose="02030600000101010101" pitchFamily="18" charset="-127"/>
                <a:ea typeface="HY견고딕" panose="02030600000101010101" pitchFamily="18" charset="-127"/>
              </a:rPr>
              <a:t>브라질</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p.57</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891391" cy="3485570"/>
          </a:xfrm>
          <a:prstGeom prst="rect">
            <a:avLst/>
          </a:prstGeom>
        </p:spPr>
        <p:txBody>
          <a:bodyPr wrap="square">
            <a:spAutoFit/>
          </a:bodyPr>
          <a:lstStyle/>
          <a:p>
            <a:pPr algn="just">
              <a:lnSpc>
                <a:spcPct val="150000"/>
              </a:lnSpc>
            </a:pPr>
            <a:r>
              <a:rPr lang="en-US" altLang="ko-KR" sz="2100" dirty="0" smtClean="0">
                <a:latin typeface="+mn-ea"/>
              </a:rPr>
              <a:t>  The </a:t>
            </a:r>
            <a:r>
              <a:rPr lang="en-US" altLang="ko-KR" sz="2100" dirty="0">
                <a:latin typeface="+mn-ea"/>
              </a:rPr>
              <a:t>style of soccer in Brazil is unique. Players control the ball with all parts of their body. For example, they play the ball with their heel and make passes with their thigh or back. In addition, they play the game in a beautiful way, just like samba dancers. For them, soccer is an art as well as a sport. Beauty is </a:t>
            </a:r>
            <a:r>
              <a:rPr lang="en-US" altLang="ko-KR" sz="2100" dirty="0">
                <a:solidFill>
                  <a:srgbClr val="7030A0"/>
                </a:solidFill>
                <a:latin typeface="+mn-ea"/>
              </a:rPr>
              <a:t>as</a:t>
            </a:r>
            <a:r>
              <a:rPr lang="en-US" altLang="ko-KR" sz="2100" dirty="0">
                <a:latin typeface="+mn-ea"/>
              </a:rPr>
              <a:t> </a:t>
            </a:r>
            <a:r>
              <a:rPr lang="en-US" altLang="ko-KR" sz="2100" dirty="0">
                <a:solidFill>
                  <a:srgbClr val="7030A0"/>
                </a:solidFill>
                <a:latin typeface="+mn-ea"/>
              </a:rPr>
              <a:t>important as </a:t>
            </a:r>
            <a:r>
              <a:rPr lang="en-US" altLang="ko-KR" sz="2100" dirty="0">
                <a:latin typeface="+mn-ea"/>
              </a:rPr>
              <a:t>winning.</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3016786861"/>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1600</TotalTime>
  <Words>481</Words>
  <Application>Microsoft Office PowerPoint</Application>
  <PresentationFormat>화면 슬라이드 쇼(4:3)</PresentationFormat>
  <Paragraphs>29</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06_01 무서운 빙산 / p.52 </vt:lpstr>
      <vt:lpstr>       Unit 06_02 동생이 태어나면 좋을까? / p.53 </vt:lpstr>
      <vt:lpstr>       Unit 06_03 흙 없어도 농사 짓는다 / p.54 </vt:lpstr>
      <vt:lpstr>       Unit 06_04 자연이 좋아하는 색 / p.55 </vt:lpstr>
      <vt:lpstr>       Unit 06_05  축구의 나라, 브라질_A / p.56 </vt:lpstr>
      <vt:lpstr>       Unit 06_05  축구의 나라, 브라질_B / p.57 </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648</cp:revision>
  <dcterms:created xsi:type="dcterms:W3CDTF">2018-12-11T01:44:20Z</dcterms:created>
  <dcterms:modified xsi:type="dcterms:W3CDTF">2020-04-26T21:02:45Z</dcterms:modified>
</cp:coreProperties>
</file>